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77" r:id="rId9"/>
    <p:sldId id="278" r:id="rId10"/>
    <p:sldId id="296" r:id="rId11"/>
    <p:sldId id="261" r:id="rId12"/>
    <p:sldId id="267" r:id="rId13"/>
    <p:sldId id="268" r:id="rId14"/>
    <p:sldId id="269" r:id="rId15"/>
    <p:sldId id="270" r:id="rId16"/>
    <p:sldId id="297" r:id="rId17"/>
    <p:sldId id="271" r:id="rId18"/>
    <p:sldId id="272" r:id="rId19"/>
    <p:sldId id="298" r:id="rId20"/>
    <p:sldId id="262" r:id="rId21"/>
    <p:sldId id="274" r:id="rId22"/>
    <p:sldId id="275" r:id="rId23"/>
    <p:sldId id="299" r:id="rId24"/>
    <p:sldId id="280" r:id="rId25"/>
    <p:sldId id="281" r:id="rId26"/>
    <p:sldId id="282" r:id="rId27"/>
    <p:sldId id="283" r:id="rId28"/>
    <p:sldId id="284" r:id="rId29"/>
    <p:sldId id="285" r:id="rId30"/>
    <p:sldId id="289" r:id="rId31"/>
    <p:sldId id="290" r:id="rId32"/>
    <p:sldId id="291" r:id="rId33"/>
    <p:sldId id="276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73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6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4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3731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30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3818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69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8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4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3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7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31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7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1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6969C88-B244-455D-A017-012B25B1ACDD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41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8C04-3C0D-675C-CF9A-F67234745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4000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Movies Ontology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CF1CE-6B8F-7DCA-68AD-2B60C3CFC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855779"/>
            <a:ext cx="5334000" cy="1691324"/>
          </a:xfrm>
        </p:spPr>
        <p:txBody>
          <a:bodyPr>
            <a:norm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sn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Submitted by: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Ahmed Gamil Fathy 		19P4664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Mohamed Ehab Mansour	19P</a:t>
            </a:r>
            <a:r>
              <a:rPr lang="en-US" sz="1800" kern="100" dirty="0">
                <a:solidFill>
                  <a:schemeClr val="bg1"/>
                </a:solidFill>
                <a:latin typeface="Aptos" panose="020B00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5241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Ahmed Osama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Noaman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		19P7926</a:t>
            </a:r>
          </a:p>
        </p:txBody>
      </p:sp>
      <p:pic>
        <p:nvPicPr>
          <p:cNvPr id="18" name="Picture 17" descr="Abstract smoke background">
            <a:extLst>
              <a:ext uri="{FF2B5EF4-FFF2-40B4-BE49-F238E27FC236}">
                <a16:creationId xmlns:a16="http://schemas.microsoft.com/office/drawing/2014/main" id="{EA317C7E-6F57-917D-FC74-23F93FEF4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5" r="24467" b="-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7171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A39980-AB14-5758-E48D-FE55EEA6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39" y="2675466"/>
            <a:ext cx="9965395" cy="1507067"/>
          </a:xfrm>
        </p:spPr>
        <p:txBody>
          <a:bodyPr>
            <a:normAutofit/>
          </a:bodyPr>
          <a:lstStyle/>
          <a:p>
            <a:r>
              <a:rPr lang="en-US" dirty="0"/>
              <a:t>Sample SPARQL queries used in Protege </a:t>
            </a:r>
          </a:p>
        </p:txBody>
      </p:sp>
    </p:spTree>
    <p:extLst>
      <p:ext uri="{BB962C8B-B14F-4D97-AF65-F5344CB8AC3E}">
        <p14:creationId xmlns:p14="http://schemas.microsoft.com/office/powerpoint/2010/main" val="245952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287" y="597776"/>
            <a:ext cx="4991374" cy="1507068"/>
          </a:xfrm>
        </p:spPr>
        <p:txBody>
          <a:bodyPr/>
          <a:lstStyle/>
          <a:p>
            <a:r>
              <a:rPr lang="en-US" dirty="0"/>
              <a:t>List the instances of the class Actor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5C27D7-7153-5C99-F3FB-CEE250D3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47" y="1618933"/>
            <a:ext cx="810690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18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00" y="693683"/>
            <a:ext cx="10903443" cy="1040524"/>
          </a:xfrm>
        </p:spPr>
        <p:txBody>
          <a:bodyPr/>
          <a:lstStyle/>
          <a:p>
            <a:r>
              <a:rPr lang="en-US" dirty="0"/>
              <a:t>List the name of all Thriller movies. For each one, display its director.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AF15C-FA0D-07EB-8891-79A6B195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667890"/>
            <a:ext cx="8602275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3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2425" y="488732"/>
            <a:ext cx="6055547" cy="1450428"/>
          </a:xfrm>
        </p:spPr>
        <p:txBody>
          <a:bodyPr/>
          <a:lstStyle/>
          <a:p>
            <a:r>
              <a:rPr lang="en-US" dirty="0"/>
              <a:t>List the name of all Crime Thriller movies.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C9B2E-53ED-8EB6-5DEE-0EEF5BE5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75" y="1790471"/>
            <a:ext cx="7441354" cy="38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4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591" y="559676"/>
            <a:ext cx="6299912" cy="733097"/>
          </a:xfrm>
        </p:spPr>
        <p:txBody>
          <a:bodyPr/>
          <a:lstStyle/>
          <a:p>
            <a:r>
              <a:rPr lang="en-US" dirty="0"/>
              <a:t>List the male actors in the movie in specific film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33E96-511A-E4D4-8D18-AE68C4A3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52" y="1457508"/>
            <a:ext cx="7299692" cy="39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55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19" y="236483"/>
            <a:ext cx="8152360" cy="1324303"/>
          </a:xfrm>
        </p:spPr>
        <p:txBody>
          <a:bodyPr/>
          <a:lstStyle/>
          <a:p>
            <a:r>
              <a:rPr lang="en-US" dirty="0"/>
              <a:t>How many movies have both "Action" and "Thriller" as genres?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517B6-2E8B-2FCF-ADA4-9EC2D924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18" y="1501458"/>
            <a:ext cx="7794071" cy="38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2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D74354-207E-B512-16D4-B38FD9CE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47" y="1849821"/>
            <a:ext cx="10557641" cy="1981200"/>
          </a:xfrm>
        </p:spPr>
        <p:txBody>
          <a:bodyPr>
            <a:normAutofit/>
          </a:bodyPr>
          <a:lstStyle/>
          <a:p>
            <a:r>
              <a:rPr lang="en-US" sz="3200" dirty="0"/>
              <a:t>Extra Sample SPARQL queries used in Protege </a:t>
            </a:r>
          </a:p>
        </p:txBody>
      </p:sp>
    </p:spTree>
    <p:extLst>
      <p:ext uri="{BB962C8B-B14F-4D97-AF65-F5344CB8AC3E}">
        <p14:creationId xmlns:p14="http://schemas.microsoft.com/office/powerpoint/2010/main" val="174449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7" y="441436"/>
            <a:ext cx="11235559" cy="12927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Output all the thriller movies, and if one of those thrillers is Action then also print its director.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BB3FF-61E6-C821-5E53-EA75F1B7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68" y="1599545"/>
            <a:ext cx="8754697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6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28" y="299546"/>
            <a:ext cx="11125200" cy="111935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List the movie titles and their respective directors for movies that belong to the genre "Action" or "Drama."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F0A7B-47EA-36CA-ECC6-047A7822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59" y="1487408"/>
            <a:ext cx="878327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6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AD9C313-9A47-4615-A40E-5A77C3F3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28" y="299546"/>
            <a:ext cx="11125200" cy="111935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List movie titles that have genre action, and their release year if there is any.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0D80C-6A7E-580E-54D3-B911C3B7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38" y="1655123"/>
            <a:ext cx="8811855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9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F4E-1CB5-C5F7-CDDA-77EC1149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94138"/>
            <a:ext cx="10668000" cy="4160520"/>
          </a:xfrm>
        </p:spPr>
        <p:txBody>
          <a:bodyPr>
            <a:normAutofit/>
          </a:bodyPr>
          <a:lstStyle/>
          <a:p>
            <a:r>
              <a:rPr lang="en-US" dirty="0"/>
              <a:t>The ontology deals with movies, covering details like title, year, country, language, and genres such as Thriller, Crime, Action, Drama, and Comedy. </a:t>
            </a:r>
          </a:p>
          <a:p>
            <a:r>
              <a:rPr lang="en-US" dirty="0"/>
              <a:t>It also models people involved, like directors, writers, and actors, with attributes including name, gender, age, and nationality. </a:t>
            </a:r>
          </a:p>
          <a:p>
            <a:r>
              <a:rPr lang="en-US" dirty="0"/>
              <a:t>Users can query the ontology to retrieve specific movie or personnel information using SPARQL. </a:t>
            </a:r>
          </a:p>
          <a:p>
            <a:r>
              <a:rPr lang="en-US" dirty="0"/>
              <a:t>This ontology aids in organizing movie data, facilitating tasks like recommendation systems, production management, and cinema studies.</a:t>
            </a:r>
          </a:p>
        </p:txBody>
      </p:sp>
    </p:spTree>
    <p:extLst>
      <p:ext uri="{BB962C8B-B14F-4D97-AF65-F5344CB8AC3E}">
        <p14:creationId xmlns:p14="http://schemas.microsoft.com/office/powerpoint/2010/main" val="915562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894" y="262466"/>
            <a:ext cx="8534400" cy="999068"/>
          </a:xfrm>
        </p:spPr>
        <p:txBody>
          <a:bodyPr/>
          <a:lstStyle/>
          <a:p>
            <a:r>
              <a:rPr lang="en-US" dirty="0"/>
              <a:t>Visualize the Ontology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F53E3-C1F8-58A7-50D7-99D8617B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58" y="1277300"/>
            <a:ext cx="9027205" cy="51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F4E-1CB5-C5F7-CDDA-77EC1149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2736905" cy="622738"/>
          </a:xfrm>
        </p:spPr>
        <p:txBody>
          <a:bodyPr/>
          <a:lstStyle/>
          <a:p>
            <a:r>
              <a:rPr lang="en-US" dirty="0"/>
              <a:t>Movie 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FCFF88-BFDB-964C-C523-0ABA0DEC6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68" y="1588939"/>
            <a:ext cx="9382264" cy="43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F4E-1CB5-C5F7-CDDA-77EC1149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2855147" cy="646386"/>
          </a:xfrm>
        </p:spPr>
        <p:txBody>
          <a:bodyPr/>
          <a:lstStyle/>
          <a:p>
            <a:r>
              <a:rPr lang="en-US" dirty="0"/>
              <a:t>Example of Person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0328A-B465-E2CA-AFF0-5FFEC314B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57" y="1588208"/>
            <a:ext cx="9150795" cy="37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EEDDAE-9B6F-EBB2-315E-66D8A14F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6994635" cy="1524000"/>
          </a:xfrm>
        </p:spPr>
        <p:txBody>
          <a:bodyPr>
            <a:normAutofit/>
          </a:bodyPr>
          <a:lstStyle/>
          <a:p>
            <a:r>
              <a:rPr lang="en-US" sz="3200" dirty="0"/>
              <a:t>Snapshots of the Programs</a:t>
            </a:r>
          </a:p>
        </p:txBody>
      </p:sp>
    </p:spTree>
    <p:extLst>
      <p:ext uri="{BB962C8B-B14F-4D97-AF65-F5344CB8AC3E}">
        <p14:creationId xmlns:p14="http://schemas.microsoft.com/office/powerpoint/2010/main" val="416742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64" y="338958"/>
            <a:ext cx="12192000" cy="12481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1-	Create a program that loads the ontology and displays all the Persons (without using queries, without inference).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95BDBE-AED5-97CE-F5C7-614336B8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51" y="3958397"/>
            <a:ext cx="7149838" cy="2087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0C7F98-F0AD-9F85-3366-17332C7E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605" y="1940588"/>
            <a:ext cx="8380387" cy="16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38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883" y="425039"/>
            <a:ext cx="10242331" cy="1640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2)	Create a program that loads the ontology and displays all the Persons (using a query, without inference). Create the used query in text file under the data folder.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4339FE-996F-4ADA-BF44-81E52A06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61" y="2491261"/>
            <a:ext cx="4778166" cy="3170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63CFF5-29B7-17F9-999A-573CAE68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14" y="2221840"/>
            <a:ext cx="5744735" cy="1773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335446-275C-19E0-3681-B91D5A62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14" y="4251968"/>
            <a:ext cx="5744735" cy="17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64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22" y="375559"/>
            <a:ext cx="11130724" cy="1485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3) Create a program that loads the ontology and displays all the Actors (without using queries, using inference).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AFAFF-4B41-9A17-4ED6-48D1842F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86" y="2117624"/>
            <a:ext cx="6098401" cy="3344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14D01B-BB4C-440E-7E80-BC2252CC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86" y="3101857"/>
            <a:ext cx="4324438" cy="10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58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128" y="307304"/>
            <a:ext cx="11430000" cy="1072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4) Create a program that: Reads a name of a movie, If it doesn’t exist displays an error message, Else, display its year, country, genres and 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49467-7FCE-DEEC-7E8B-77E5BB47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9" y="1480702"/>
            <a:ext cx="4834730" cy="2232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0FC12F-8FB5-1F43-CF6A-D40E1EED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9" y="3877196"/>
            <a:ext cx="8597756" cy="1969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BBAE05-410C-9F12-AE2F-877861C29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99" y="6010722"/>
            <a:ext cx="9512865" cy="5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53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878" y="339962"/>
            <a:ext cx="11190514" cy="8503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5) </a:t>
            </a:r>
            <a:r>
              <a:rPr lang="en-US" sz="2000" dirty="0"/>
              <a:t>Create a java program that displays all persons that are actors and directors. Do this using a rule that defines a new class </a:t>
            </a:r>
            <a:r>
              <a:rPr lang="en-US" sz="2000" dirty="0" err="1"/>
              <a:t>ActorDirector</a:t>
            </a:r>
            <a:r>
              <a:rPr lang="en-US" sz="2000" dirty="0"/>
              <a:t>. The rule file must be saved in the data folder.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8B06E-EDE6-867B-EE31-9D9D9C5C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90" y="1967594"/>
            <a:ext cx="6281163" cy="4238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D8D20-0FCA-8061-0121-CF8FD374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865" y="2334985"/>
            <a:ext cx="4352033" cy="16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1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42905-C9A3-427F-E36E-0A12F87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49" y="386715"/>
            <a:ext cx="11427279" cy="858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6) Specify 3 different rules and implement them in a java program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4CF3B5-A773-FDB9-7E60-8C9D984B7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04" y="1190297"/>
            <a:ext cx="4668354" cy="2818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C42EC3-746E-6DFE-BF43-A68D5CEE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38" y="4191689"/>
            <a:ext cx="9231013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3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81" y="5050524"/>
            <a:ext cx="8534400" cy="1507067"/>
          </a:xfrm>
        </p:spPr>
        <p:txBody>
          <a:bodyPr/>
          <a:lstStyle/>
          <a:p>
            <a:r>
              <a:rPr lang="en-US" dirty="0"/>
              <a:t>Number of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F4E-1CB5-C5F7-CDDA-77EC1149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3578773" cy="2483069"/>
          </a:xfrm>
        </p:spPr>
        <p:txBody>
          <a:bodyPr/>
          <a:lstStyle/>
          <a:p>
            <a:r>
              <a:rPr lang="en-US" dirty="0"/>
              <a:t>There are 4 main classes: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Genre</a:t>
            </a:r>
          </a:p>
          <a:p>
            <a:pPr lvl="1"/>
            <a:r>
              <a:rPr lang="en-US" dirty="0"/>
              <a:t>Movies</a:t>
            </a:r>
          </a:p>
          <a:p>
            <a:pPr lvl="1"/>
            <a:r>
              <a:rPr lang="en-US" dirty="0"/>
              <a:t>Persons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87F09-E3B7-36A4-A67C-7921525D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570" y="1024760"/>
            <a:ext cx="3173085" cy="40257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4ADFDD-6B1A-698A-CA72-8E4D7D3E0540}"/>
              </a:ext>
            </a:extLst>
          </p:cNvPr>
          <p:cNvSpPr txBox="1">
            <a:spLocks/>
          </p:cNvSpPr>
          <p:nvPr/>
        </p:nvSpPr>
        <p:spPr>
          <a:xfrm>
            <a:off x="684212" y="3142896"/>
            <a:ext cx="4344988" cy="1907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Persons contain 3 subclasses:</a:t>
            </a:r>
          </a:p>
          <a:p>
            <a:pPr lvl="1"/>
            <a:r>
              <a:rPr lang="en-US" dirty="0"/>
              <a:t>Actor</a:t>
            </a:r>
          </a:p>
          <a:p>
            <a:pPr lvl="1"/>
            <a:r>
              <a:rPr lang="en-US" dirty="0"/>
              <a:t>Director</a:t>
            </a:r>
          </a:p>
          <a:p>
            <a:pPr lvl="1"/>
            <a:r>
              <a:rPr lang="en-US" dirty="0"/>
              <a:t>Writer</a:t>
            </a:r>
          </a:p>
        </p:txBody>
      </p:sp>
    </p:spTree>
    <p:extLst>
      <p:ext uri="{BB962C8B-B14F-4D97-AF65-F5344CB8AC3E}">
        <p14:creationId xmlns:p14="http://schemas.microsoft.com/office/powerpoint/2010/main" val="3053499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4219903" cy="57806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Python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AE081C-0821-1F1D-08EB-DF068CA8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8" y="1443844"/>
            <a:ext cx="9171986" cy="36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06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EC9082F-831A-DC2C-EC94-CA85BE45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6" y="1011689"/>
            <a:ext cx="10728365" cy="42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44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F13B0B-EEE3-87C9-0BAB-688B37AD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35" y="1902424"/>
            <a:ext cx="9617529" cy="26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16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F4E-1CB5-C5F7-CDDA-77EC11491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https://github.com/A7madGX/Ontology_Project</a:t>
            </a:r>
          </a:p>
        </p:txBody>
      </p:sp>
    </p:spTree>
    <p:extLst>
      <p:ext uri="{BB962C8B-B14F-4D97-AF65-F5344CB8AC3E}">
        <p14:creationId xmlns:p14="http://schemas.microsoft.com/office/powerpoint/2010/main" val="3854533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321" y="2318084"/>
            <a:ext cx="5089358" cy="2221832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5087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F4E-1CB5-C5F7-CDDA-77EC11491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ontology uses 2 types of relations (properties):</a:t>
            </a:r>
          </a:p>
          <a:p>
            <a:pPr lvl="1"/>
            <a:r>
              <a:rPr lang="en-US" dirty="0"/>
              <a:t>Object Properties</a:t>
            </a:r>
          </a:p>
          <a:p>
            <a:pPr lvl="1"/>
            <a:r>
              <a:rPr lang="en-US" dirty="0"/>
              <a:t>Data Properties</a:t>
            </a:r>
          </a:p>
        </p:txBody>
      </p:sp>
    </p:spTree>
    <p:extLst>
      <p:ext uri="{BB962C8B-B14F-4D97-AF65-F5344CB8AC3E}">
        <p14:creationId xmlns:p14="http://schemas.microsoft.com/office/powerpoint/2010/main" val="401259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F4E-1CB5-C5F7-CDDA-77EC1149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62" y="500284"/>
            <a:ext cx="10668000" cy="4732422"/>
          </a:xfrm>
        </p:spPr>
        <p:txBody>
          <a:bodyPr>
            <a:normAutofit/>
          </a:bodyPr>
          <a:lstStyle/>
          <a:p>
            <a:r>
              <a:rPr lang="en-US" dirty="0"/>
              <a:t>8 object properties are used:</a:t>
            </a:r>
          </a:p>
          <a:p>
            <a:pPr lvl="1"/>
            <a:r>
              <a:rPr lang="en-US" dirty="0" err="1"/>
              <a:t>hasActor</a:t>
            </a:r>
            <a:endParaRPr lang="en-US" dirty="0"/>
          </a:p>
          <a:p>
            <a:pPr lvl="1"/>
            <a:r>
              <a:rPr lang="en-US" dirty="0" err="1"/>
              <a:t>hasDirector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hasGender</a:t>
            </a:r>
            <a:endParaRPr lang="en-US" dirty="0"/>
          </a:p>
          <a:p>
            <a:pPr lvl="1"/>
            <a:r>
              <a:rPr lang="en-US" dirty="0" err="1"/>
              <a:t>hasGenre</a:t>
            </a:r>
            <a:endParaRPr lang="en-US" dirty="0"/>
          </a:p>
          <a:p>
            <a:pPr lvl="1"/>
            <a:r>
              <a:rPr lang="en-US" dirty="0" err="1"/>
              <a:t>hasWriter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D3D5A-AAE3-8462-7843-81F271B9B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803" y="2003705"/>
            <a:ext cx="4182059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1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F4E-1CB5-C5F7-CDDA-77EC1149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52" y="508443"/>
            <a:ext cx="10668000" cy="4732422"/>
          </a:xfrm>
        </p:spPr>
        <p:txBody>
          <a:bodyPr>
            <a:normAutofit/>
          </a:bodyPr>
          <a:lstStyle/>
          <a:p>
            <a:r>
              <a:rPr lang="en-US" dirty="0"/>
              <a:t>7 Data properties are used:</a:t>
            </a:r>
          </a:p>
          <a:p>
            <a:pPr lvl="1"/>
            <a:r>
              <a:rPr lang="en-US" dirty="0" err="1"/>
              <a:t>hasAge</a:t>
            </a:r>
            <a:endParaRPr lang="en-US" dirty="0"/>
          </a:p>
          <a:p>
            <a:pPr lvl="1"/>
            <a:r>
              <a:rPr lang="en-US" dirty="0" err="1"/>
              <a:t>hasCountry</a:t>
            </a:r>
            <a:endParaRPr lang="en-US" dirty="0"/>
          </a:p>
          <a:p>
            <a:pPr lvl="1"/>
            <a:r>
              <a:rPr lang="en-US" dirty="0" err="1"/>
              <a:t>hasLanguage</a:t>
            </a:r>
            <a:endParaRPr lang="en-US" dirty="0"/>
          </a:p>
          <a:p>
            <a:pPr lvl="1"/>
            <a:r>
              <a:rPr lang="en-US" dirty="0" err="1"/>
              <a:t>hasName</a:t>
            </a:r>
            <a:endParaRPr lang="en-US" dirty="0"/>
          </a:p>
          <a:p>
            <a:pPr lvl="1"/>
            <a:r>
              <a:rPr lang="en-US" dirty="0" err="1"/>
              <a:t>hasNationality</a:t>
            </a:r>
            <a:endParaRPr lang="en-US" dirty="0"/>
          </a:p>
          <a:p>
            <a:pPr lvl="1"/>
            <a:r>
              <a:rPr lang="en-US" dirty="0" err="1"/>
              <a:t>hasTitle</a:t>
            </a:r>
            <a:endParaRPr lang="en-US" dirty="0"/>
          </a:p>
          <a:p>
            <a:pPr lvl="1"/>
            <a:r>
              <a:rPr lang="en-US" dirty="0" err="1"/>
              <a:t>hasYear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06CFD-763E-2B7A-D478-F32AF01B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12" y="1812758"/>
            <a:ext cx="4664088" cy="34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F4E-1CB5-C5F7-CDDA-77EC1149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52" y="512379"/>
            <a:ext cx="10668000" cy="4315968"/>
          </a:xfrm>
        </p:spPr>
        <p:txBody>
          <a:bodyPr>
            <a:normAutofit/>
          </a:bodyPr>
          <a:lstStyle/>
          <a:p>
            <a:r>
              <a:rPr lang="en-US" dirty="0"/>
              <a:t>Axioms are used to assert fundamental truths or relationships within the ontology.</a:t>
            </a:r>
          </a:p>
          <a:p>
            <a:pPr lvl="1"/>
            <a:r>
              <a:rPr lang="en-US" dirty="0" err="1"/>
              <a:t>SubclassOf</a:t>
            </a:r>
            <a:r>
              <a:rPr lang="en-US" dirty="0"/>
              <a:t>: Defines subclass relationships between classes, such as Actor being a subclass of Person.</a:t>
            </a:r>
          </a:p>
          <a:p>
            <a:pPr lvl="1"/>
            <a:r>
              <a:rPr lang="en-US" dirty="0"/>
              <a:t>Domain and Range: Specifies the domain and range of properties, ensuring proper usage. For instance, the domain of </a:t>
            </a:r>
            <a:r>
              <a:rPr lang="en-US" dirty="0" err="1"/>
              <a:t>hasDirector</a:t>
            </a:r>
            <a:r>
              <a:rPr lang="en-US" dirty="0"/>
              <a:t> property is Movie and its range is Director</a:t>
            </a:r>
          </a:p>
        </p:txBody>
      </p:sp>
    </p:spTree>
    <p:extLst>
      <p:ext uri="{BB962C8B-B14F-4D97-AF65-F5344CB8AC3E}">
        <p14:creationId xmlns:p14="http://schemas.microsoft.com/office/powerpoint/2010/main" val="355055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F4E-1CB5-C5F7-CDDA-77EC1149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45" y="300491"/>
            <a:ext cx="10668000" cy="4828032"/>
          </a:xfrm>
        </p:spPr>
        <p:txBody>
          <a:bodyPr>
            <a:normAutofit/>
          </a:bodyPr>
          <a:lstStyle/>
          <a:p>
            <a:r>
              <a:rPr lang="en-US" dirty="0"/>
              <a:t>Restrictions impose constraints or conditions on classes or properties within the ontology.</a:t>
            </a:r>
          </a:p>
          <a:p>
            <a:pPr lvl="1"/>
            <a:r>
              <a:rPr lang="en-US" dirty="0"/>
              <a:t>Cardinality Restrictions: Specify the number of instances a class may have in relation to a property. For instance, a movie may have one or several directors, writers, or actors, but not zero.</a:t>
            </a:r>
          </a:p>
          <a:p>
            <a:pPr lvl="1"/>
            <a:r>
              <a:rPr lang="en-US" dirty="0"/>
              <a:t>Value Restrictions: Constrain the values that properties may take. For instance, the genre of a movie must be one of Thriller, Crime, Action, Drama, or Comedy.</a:t>
            </a:r>
          </a:p>
        </p:txBody>
      </p:sp>
    </p:spTree>
    <p:extLst>
      <p:ext uri="{BB962C8B-B14F-4D97-AF65-F5344CB8AC3E}">
        <p14:creationId xmlns:p14="http://schemas.microsoft.com/office/powerpoint/2010/main" val="234119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FBB-E0E4-9A79-9F67-EED620E6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F4E-1CB5-C5F7-CDDA-77EC1149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32" y="1048406"/>
            <a:ext cx="11070336" cy="3859399"/>
          </a:xfrm>
        </p:spPr>
        <p:txBody>
          <a:bodyPr>
            <a:normAutofit/>
          </a:bodyPr>
          <a:lstStyle/>
          <a:p>
            <a:r>
              <a:rPr lang="en-US" dirty="0"/>
              <a:t>Inference rules enable the deduction of additional knowledge or relationships based on existing assertions within the ontology.</a:t>
            </a:r>
          </a:p>
          <a:p>
            <a:pPr lvl="1"/>
            <a:r>
              <a:rPr lang="en-US" dirty="0"/>
              <a:t>Property Inference: Derives new property assertions based on existing property assertions and class memberships. </a:t>
            </a:r>
            <a:r>
              <a:rPr lang="en-US" dirty="0" err="1"/>
              <a:t>isActorOf</a:t>
            </a:r>
            <a:r>
              <a:rPr lang="en-US" dirty="0"/>
              <a:t> is the inverse of has Actor, so it shows what movies each person acted in.</a:t>
            </a:r>
          </a:p>
        </p:txBody>
      </p:sp>
    </p:spTree>
    <p:extLst>
      <p:ext uri="{BB962C8B-B14F-4D97-AF65-F5344CB8AC3E}">
        <p14:creationId xmlns:p14="http://schemas.microsoft.com/office/powerpoint/2010/main" val="344022706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713</Words>
  <Application>Microsoft Office PowerPoint</Application>
  <PresentationFormat>Widescreen</PresentationFormat>
  <Paragraphs>76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Century Gothic</vt:lpstr>
      <vt:lpstr>Wingdings 3</vt:lpstr>
      <vt:lpstr>Slice</vt:lpstr>
      <vt:lpstr>Movies Ontology</vt:lpstr>
      <vt:lpstr>Problem Description</vt:lpstr>
      <vt:lpstr>Number of Entities</vt:lpstr>
      <vt:lpstr>Number of Relations</vt:lpstr>
      <vt:lpstr>Number of Relations</vt:lpstr>
      <vt:lpstr>Number of Relations</vt:lpstr>
      <vt:lpstr>Logic</vt:lpstr>
      <vt:lpstr>Logic</vt:lpstr>
      <vt:lpstr>Logic</vt:lpstr>
      <vt:lpstr>Sample SPARQL queries used in Protege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Sample SPARQL queries used in Protege </vt:lpstr>
      <vt:lpstr>PowerPoint Presentation</vt:lpstr>
      <vt:lpstr>PowerPoint Presentation</vt:lpstr>
      <vt:lpstr>PowerPoint Presentation</vt:lpstr>
      <vt:lpstr>Visualize the Ontology</vt:lpstr>
      <vt:lpstr>PowerPoint Presentation</vt:lpstr>
      <vt:lpstr>PowerPoint Presentation</vt:lpstr>
      <vt:lpstr>Snapshots of the Programs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APP</vt:lpstr>
      <vt:lpstr>PowerPoint Presentation</vt:lpstr>
      <vt:lpstr>PowerPoint Presentation</vt:lpstr>
      <vt:lpstr>GitHub Link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Ontology</dc:title>
  <dc:creator>Sara Mohamed Taha Mohamed Abdalla 19P9266</dc:creator>
  <cp:lastModifiedBy>Ahmed Gamil</cp:lastModifiedBy>
  <cp:revision>43</cp:revision>
  <dcterms:created xsi:type="dcterms:W3CDTF">2024-05-13T16:43:08Z</dcterms:created>
  <dcterms:modified xsi:type="dcterms:W3CDTF">2024-05-13T20:50:52Z</dcterms:modified>
</cp:coreProperties>
</file>